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1" r:id="rId1"/>
  </p:sldMasterIdLst>
  <p:notesMasterIdLst>
    <p:notesMasterId r:id="rId24"/>
  </p:notesMasterIdLst>
  <p:sldIdLst>
    <p:sldId id="256" r:id="rId2"/>
    <p:sldId id="288" r:id="rId3"/>
    <p:sldId id="257" r:id="rId4"/>
    <p:sldId id="292" r:id="rId5"/>
    <p:sldId id="290" r:id="rId6"/>
    <p:sldId id="293" r:id="rId7"/>
    <p:sldId id="267" r:id="rId8"/>
    <p:sldId id="268" r:id="rId9"/>
    <p:sldId id="285" r:id="rId10"/>
    <p:sldId id="277" r:id="rId11"/>
    <p:sldId id="272" r:id="rId12"/>
    <p:sldId id="276" r:id="rId13"/>
    <p:sldId id="274" r:id="rId14"/>
    <p:sldId id="261" r:id="rId15"/>
    <p:sldId id="260" r:id="rId16"/>
    <p:sldId id="264" r:id="rId17"/>
    <p:sldId id="263" r:id="rId18"/>
    <p:sldId id="265" r:id="rId19"/>
    <p:sldId id="273" r:id="rId20"/>
    <p:sldId id="282" r:id="rId21"/>
    <p:sldId id="283" r:id="rId22"/>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32" autoAdjust="0"/>
    <p:restoredTop sz="94660"/>
  </p:normalViewPr>
  <p:slideViewPr>
    <p:cSldViewPr snapToGrid="0">
      <p:cViewPr varScale="1">
        <p:scale>
          <a:sx n="70" d="100"/>
          <a:sy n="70" d="100"/>
        </p:scale>
        <p:origin x="10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5489E-AD05-4438-96DE-E933149DAF70}" type="datetimeFigureOut">
              <a:rPr lang="en-GB" smtClean="0"/>
              <a:t>24/03/2018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5EF9C-EBFC-4584-9EA3-8D4F0C5CD440}" type="slidenum">
              <a:rPr lang="en-GB" smtClean="0"/>
              <a:t>‹#›</a:t>
            </a:fld>
            <a:endParaRPr lang="en-GB"/>
          </a:p>
        </p:txBody>
      </p:sp>
    </p:spTree>
    <p:extLst>
      <p:ext uri="{BB962C8B-B14F-4D97-AF65-F5344CB8AC3E}">
        <p14:creationId xmlns:p14="http://schemas.microsoft.com/office/powerpoint/2010/main" val="3909519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we look to change any law especially in relation to human life ,those</a:t>
            </a:r>
            <a:r>
              <a:rPr lang="en-GB" baseline="0" dirty="0" smtClean="0"/>
              <a:t> in positions of influence and those in governance have a duty to look critically and honestly at the impact of that law in other countries. In the next 20 mins I want to look at the reasons </a:t>
            </a:r>
            <a:r>
              <a:rPr lang="en-GB" baseline="0" dirty="0" err="1" smtClean="0"/>
              <a:t>behindthe</a:t>
            </a:r>
            <a:r>
              <a:rPr lang="en-GB" baseline="0" dirty="0" smtClean="0"/>
              <a:t> right to die movement and unpack some of the key slogans. I want to look then at </a:t>
            </a:r>
            <a:r>
              <a:rPr lang="en-GB" baseline="0" dirty="0" err="1" smtClean="0"/>
              <a:t>whats</a:t>
            </a:r>
            <a:r>
              <a:rPr lang="en-GB" baseline="0" dirty="0" smtClean="0"/>
              <a:t> happening outside of Ireland and the UK in those countries where the law has been changed to give patients the right to die. What lessons we can learn from their experience.  </a:t>
            </a:r>
            <a:endParaRPr lang="en-GB" dirty="0"/>
          </a:p>
        </p:txBody>
      </p:sp>
      <p:sp>
        <p:nvSpPr>
          <p:cNvPr id="4" name="Slide Number Placeholder 3"/>
          <p:cNvSpPr>
            <a:spLocks noGrp="1"/>
          </p:cNvSpPr>
          <p:nvPr>
            <p:ph type="sldNum" sz="quarter" idx="10"/>
          </p:nvPr>
        </p:nvSpPr>
        <p:spPr/>
        <p:txBody>
          <a:bodyPr/>
          <a:lstStyle/>
          <a:p>
            <a:fld id="{70C5EF9C-EBFC-4584-9EA3-8D4F0C5CD440}" type="slidenum">
              <a:rPr lang="en-GB" smtClean="0"/>
              <a:t>1</a:t>
            </a:fld>
            <a:endParaRPr lang="en-GB"/>
          </a:p>
        </p:txBody>
      </p:sp>
    </p:spTree>
    <p:extLst>
      <p:ext uri="{BB962C8B-B14F-4D97-AF65-F5344CB8AC3E}">
        <p14:creationId xmlns:p14="http://schemas.microsoft.com/office/powerpoint/2010/main" val="2371388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5EF9C-EBFC-4584-9EA3-8D4F0C5CD440}" type="slidenum">
              <a:rPr lang="en-GB" smtClean="0"/>
              <a:t>15</a:t>
            </a:fld>
            <a:endParaRPr lang="en-GB"/>
          </a:p>
        </p:txBody>
      </p:sp>
    </p:spTree>
    <p:extLst>
      <p:ext uri="{BB962C8B-B14F-4D97-AF65-F5344CB8AC3E}">
        <p14:creationId xmlns:p14="http://schemas.microsoft.com/office/powerpoint/2010/main" val="549256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2779935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2759447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3182588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649385-A441-4F35-88AB-FE9A7C523CAB}" type="datetimeFigureOut">
              <a:rPr lang="en-GB" smtClean="0"/>
              <a:t>24/03/2018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1428127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649385-A441-4F35-88AB-FE9A7C523CAB}" type="datetimeFigureOut">
              <a:rPr lang="en-GB" smtClean="0"/>
              <a:t>24/03/2018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1822888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D649385-A441-4F35-88AB-FE9A7C523CAB}" type="datetimeFigureOut">
              <a:rPr lang="en-GB" smtClean="0"/>
              <a:t>24/03/2018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2401194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49385-A441-4F35-88AB-FE9A7C523CAB}" type="datetimeFigureOut">
              <a:rPr lang="en-GB" smtClean="0"/>
              <a:t>24/03/2018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769875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49385-A441-4F35-88AB-FE9A7C523CAB}" type="datetimeFigureOut">
              <a:rPr lang="en-GB" smtClean="0"/>
              <a:t>24/03/2018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364584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49385-A441-4F35-88AB-FE9A7C523CAB}" type="datetimeFigureOut">
              <a:rPr lang="en-GB" smtClean="0"/>
              <a:t>24/03/2018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1132035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479000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0044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3726243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3598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4292755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2092662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49385-A441-4F35-88AB-FE9A7C523CAB}" type="datetimeFigureOut">
              <a:rPr lang="en-GB" smtClean="0"/>
              <a:t>24/03/2018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61A6DE-3CB2-4055-8713-01E300BBC027}" type="slidenum">
              <a:rPr lang="en-GB" smtClean="0"/>
              <a:t>‹#›</a:t>
            </a:fld>
            <a:endParaRPr lang="en-GB"/>
          </a:p>
        </p:txBody>
      </p:sp>
    </p:spTree>
    <p:extLst>
      <p:ext uri="{BB962C8B-B14F-4D97-AF65-F5344CB8AC3E}">
        <p14:creationId xmlns:p14="http://schemas.microsoft.com/office/powerpoint/2010/main" val="308647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649385-A441-4F35-88AB-FE9A7C523CAB}" type="datetimeFigureOut">
              <a:rPr lang="en-GB" smtClean="0"/>
              <a:t>24/03/2018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A961A6DE-3CB2-4055-8713-01E300BBC027}" type="slidenum">
              <a:rPr lang="en-GB" smtClean="0"/>
              <a:t>‹#›</a:t>
            </a:fld>
            <a:endParaRPr lang="en-GB"/>
          </a:p>
        </p:txBody>
      </p:sp>
    </p:spTree>
    <p:extLst>
      <p:ext uri="{BB962C8B-B14F-4D97-AF65-F5344CB8AC3E}">
        <p14:creationId xmlns:p14="http://schemas.microsoft.com/office/powerpoint/2010/main" val="2602212287"/>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Legality_of_euthanasia#cite_note-2" TargetMode="External"/><Relationship Id="rId2" Type="http://schemas.openxmlformats.org/officeDocument/2006/relationships/hyperlink" Target="https://en.wikipedia.org/wiki/Legality_of_euthanasia#cite_note-1" TargetMode="External"/><Relationship Id="rId1" Type="http://schemas.openxmlformats.org/officeDocument/2006/relationships/slideLayout" Target="../slideLayouts/slideLayout2.xml"/><Relationship Id="rId6" Type="http://schemas.openxmlformats.org/officeDocument/2006/relationships/hyperlink" Target="https://en.wikipedia.org/wiki/Legality_of_euthanasia#cite_note-5" TargetMode="External"/><Relationship Id="rId5" Type="http://schemas.openxmlformats.org/officeDocument/2006/relationships/hyperlink" Target="https://en.wikipedia.org/wiki/Legality_of_euthanasia#cite_note-4" TargetMode="External"/><Relationship Id="rId4" Type="http://schemas.openxmlformats.org/officeDocument/2006/relationships/hyperlink" Target="https://en.wikipedia.org/wiki/Legality_of_euthanasia#cite_note-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90685"/>
            <a:ext cx="9144000" cy="2387600"/>
          </a:xfrm>
        </p:spPr>
        <p:txBody>
          <a:bodyPr>
            <a:normAutofit/>
          </a:bodyPr>
          <a:lstStyle/>
          <a:p>
            <a:r>
              <a:rPr lang="en-GB" dirty="0" smtClean="0"/>
              <a:t>Euthanasia &amp; Assisted dying- The slippery slope </a:t>
            </a:r>
            <a:endParaRPr lang="en-GB" dirty="0"/>
          </a:p>
        </p:txBody>
      </p:sp>
      <p:sp>
        <p:nvSpPr>
          <p:cNvPr id="3" name="Subtitle 2"/>
          <p:cNvSpPr>
            <a:spLocks noGrp="1"/>
          </p:cNvSpPr>
          <p:nvPr>
            <p:ph type="subTitle" idx="1"/>
          </p:nvPr>
        </p:nvSpPr>
        <p:spPr/>
        <p:txBody>
          <a:bodyPr/>
          <a:lstStyle/>
          <a:p>
            <a:r>
              <a:rPr lang="en-GB" dirty="0" smtClean="0"/>
              <a:t>A Global perspective</a:t>
            </a:r>
            <a:endParaRPr lang="en-GB" dirty="0"/>
          </a:p>
        </p:txBody>
      </p:sp>
    </p:spTree>
    <p:extLst>
      <p:ext uri="{BB962C8B-B14F-4D97-AF65-F5344CB8AC3E}">
        <p14:creationId xmlns:p14="http://schemas.microsoft.com/office/powerpoint/2010/main" val="387672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‘Right to Die’ Movement</a:t>
            </a:r>
            <a:endParaRPr lang="en-GB" dirty="0"/>
          </a:p>
        </p:txBody>
      </p:sp>
      <p:sp>
        <p:nvSpPr>
          <p:cNvPr id="3" name="Content Placeholder 2"/>
          <p:cNvSpPr>
            <a:spLocks noGrp="1"/>
          </p:cNvSpPr>
          <p:nvPr>
            <p:ph idx="1"/>
          </p:nvPr>
        </p:nvSpPr>
        <p:spPr/>
        <p:txBody>
          <a:bodyPr>
            <a:normAutofit/>
          </a:bodyPr>
          <a:lstStyle/>
          <a:p>
            <a:r>
              <a:rPr lang="en-GB" dirty="0"/>
              <a:t>Efforts to change </a:t>
            </a:r>
            <a:r>
              <a:rPr lang="en-GB" b="1" dirty="0"/>
              <a:t>government policies</a:t>
            </a:r>
            <a:r>
              <a:rPr lang="en-GB" dirty="0"/>
              <a:t> on </a:t>
            </a:r>
            <a:r>
              <a:rPr lang="en-GB" b="1" dirty="0"/>
              <a:t>euthanasia</a:t>
            </a:r>
            <a:r>
              <a:rPr lang="en-GB" dirty="0"/>
              <a:t> of human lives in the 20th and 21st centuries have met </a:t>
            </a:r>
            <a:r>
              <a:rPr lang="en-GB" dirty="0" smtClean="0"/>
              <a:t>success </a:t>
            </a:r>
            <a:r>
              <a:rPr lang="en-GB" dirty="0"/>
              <a:t>in Western countries. Human euthanasia policies have also been developed by a variety of NGOs</a:t>
            </a:r>
            <a:r>
              <a:rPr lang="en-GB" dirty="0" smtClean="0"/>
              <a:t>, </a:t>
            </a:r>
            <a:r>
              <a:rPr lang="en-GB" dirty="0"/>
              <a:t>and advocacy organizations. As of March 2018, human euthanasia is legal in the Netherlands, Belgium, Colombia,</a:t>
            </a:r>
            <a:r>
              <a:rPr lang="en-GB" baseline="30000" dirty="0">
                <a:hlinkClick r:id="rId2"/>
              </a:rPr>
              <a:t>[1]</a:t>
            </a:r>
            <a:r>
              <a:rPr lang="en-GB" dirty="0"/>
              <a:t> Luxembourg, </a:t>
            </a:r>
            <a:r>
              <a:rPr lang="en-GB" dirty="0" smtClean="0"/>
              <a:t>Canada</a:t>
            </a:r>
            <a:r>
              <a:rPr lang="en-GB" baseline="30000" dirty="0" smtClean="0">
                <a:hlinkClick r:id="rId3"/>
              </a:rPr>
              <a:t>2</a:t>
            </a:r>
            <a:r>
              <a:rPr lang="en-GB" baseline="30000" dirty="0">
                <a:hlinkClick r:id="rId3"/>
              </a:rPr>
              <a:t>]</a:t>
            </a:r>
            <a:r>
              <a:rPr lang="en-GB" dirty="0"/>
              <a:t> and </a:t>
            </a:r>
            <a:r>
              <a:rPr lang="en-GB" dirty="0" smtClean="0"/>
              <a:t>India</a:t>
            </a:r>
            <a:r>
              <a:rPr lang="en-GB" baseline="30000" dirty="0" smtClean="0">
                <a:hlinkClick r:id="rId4"/>
              </a:rPr>
              <a:t>3</a:t>
            </a:r>
            <a:r>
              <a:rPr lang="en-GB" baseline="30000" dirty="0">
                <a:hlinkClick r:id="rId4"/>
              </a:rPr>
              <a:t>]</a:t>
            </a:r>
            <a:r>
              <a:rPr lang="en-GB" dirty="0"/>
              <a:t>. </a:t>
            </a:r>
            <a:endParaRPr lang="en-GB" dirty="0" smtClean="0"/>
          </a:p>
          <a:p>
            <a:r>
              <a:rPr lang="en-GB" dirty="0" smtClean="0"/>
              <a:t>Assisted </a:t>
            </a:r>
            <a:r>
              <a:rPr lang="en-GB" dirty="0"/>
              <a:t>suicide is legal in Switzerland, Germany, Japan, and in the US states of Washington, Oregon, Colorado, Vermont, Montana, </a:t>
            </a:r>
            <a:r>
              <a:rPr lang="en-GB" dirty="0" smtClean="0"/>
              <a:t>Washington </a:t>
            </a:r>
            <a:r>
              <a:rPr lang="en-GB" dirty="0"/>
              <a:t>DC,</a:t>
            </a:r>
            <a:r>
              <a:rPr lang="en-GB" baseline="30000" dirty="0">
                <a:hlinkClick r:id="rId5"/>
              </a:rPr>
              <a:t>[4]</a:t>
            </a:r>
            <a:r>
              <a:rPr lang="en-GB" dirty="0"/>
              <a:t> and </a:t>
            </a:r>
            <a:r>
              <a:rPr lang="en-GB" dirty="0" smtClean="0"/>
              <a:t>California.</a:t>
            </a:r>
            <a:r>
              <a:rPr lang="en-GB" baseline="30000" dirty="0" smtClean="0">
                <a:hlinkClick r:id="rId6"/>
              </a:rPr>
              <a:t>[5</a:t>
            </a:r>
            <a:r>
              <a:rPr lang="en-GB" baseline="30000" dirty="0">
                <a:hlinkClick r:id="rId6"/>
              </a:rPr>
              <a:t>]</a:t>
            </a:r>
            <a:r>
              <a:rPr lang="en-GB" dirty="0"/>
              <a:t> South Korea is also set to join as a euthanasia-legal country starting from February 2018, both active and passive. An assisted dying scheme in the Australian state of Victoria will come into effect in mid-2019.</a:t>
            </a:r>
          </a:p>
        </p:txBody>
      </p:sp>
    </p:spTree>
    <p:extLst>
      <p:ext uri="{BB962C8B-B14F-4D97-AF65-F5344CB8AC3E}">
        <p14:creationId xmlns:p14="http://schemas.microsoft.com/office/powerpoint/2010/main" val="1726679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Persuasive language &amp;  Assurances</a:t>
            </a:r>
            <a:endParaRPr lang="en-GB" dirty="0"/>
          </a:p>
        </p:txBody>
      </p:sp>
      <p:sp>
        <p:nvSpPr>
          <p:cNvPr id="3" name="Content Placeholder 2"/>
          <p:cNvSpPr>
            <a:spLocks noGrp="1"/>
          </p:cNvSpPr>
          <p:nvPr>
            <p:ph idx="1"/>
          </p:nvPr>
        </p:nvSpPr>
        <p:spPr/>
        <p:txBody>
          <a:bodyPr/>
          <a:lstStyle/>
          <a:p>
            <a:r>
              <a:rPr lang="en-GB" sz="2800" dirty="0"/>
              <a:t>Rare, strict safeguards against </a:t>
            </a:r>
            <a:r>
              <a:rPr lang="en-GB" sz="2800" dirty="0" smtClean="0"/>
              <a:t>abuse</a:t>
            </a:r>
            <a:endParaRPr lang="en-GB" sz="2800" dirty="0"/>
          </a:p>
          <a:p>
            <a:r>
              <a:rPr lang="en-GB" sz="2800" dirty="0" smtClean="0"/>
              <a:t>‘Dying with dignity’</a:t>
            </a:r>
          </a:p>
          <a:p>
            <a:r>
              <a:rPr lang="en-GB" sz="2800" dirty="0" smtClean="0"/>
              <a:t>‘Medical aid in dying’                     </a:t>
            </a:r>
            <a:endParaRPr lang="en-GB" sz="2800" dirty="0"/>
          </a:p>
          <a:p>
            <a:r>
              <a:rPr lang="en-GB" sz="2800" dirty="0" smtClean="0"/>
              <a:t>‘The relief of suffering’</a:t>
            </a:r>
          </a:p>
          <a:p>
            <a:r>
              <a:rPr lang="en-GB" sz="2800" dirty="0" smtClean="0"/>
              <a:t>‘ Personal autonomy’</a:t>
            </a:r>
          </a:p>
          <a:p>
            <a:r>
              <a:rPr lang="en-GB" sz="2800" dirty="0" smtClean="0"/>
              <a:t>‘Completed life act’</a:t>
            </a:r>
          </a:p>
          <a:p>
            <a:endParaRPr lang="en-GB" dirty="0" smtClean="0"/>
          </a:p>
        </p:txBody>
      </p:sp>
    </p:spTree>
    <p:extLst>
      <p:ext uri="{BB962C8B-B14F-4D97-AF65-F5344CB8AC3E}">
        <p14:creationId xmlns:p14="http://schemas.microsoft.com/office/powerpoint/2010/main" val="396158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3A368A-9036-4D49-901B-3EB3D2A203F5}"/>
              </a:ext>
            </a:extLst>
          </p:cNvPr>
          <p:cNvSpPr>
            <a:spLocks noGrp="1"/>
          </p:cNvSpPr>
          <p:nvPr>
            <p:ph type="title"/>
          </p:nvPr>
        </p:nvSpPr>
        <p:spPr>
          <a:xfrm>
            <a:off x="838200" y="5959"/>
            <a:ext cx="10515600" cy="1325563"/>
          </a:xfrm>
        </p:spPr>
        <p:txBody>
          <a:bodyPr/>
          <a:lstStyle/>
          <a:p>
            <a:endParaRPr lang="en-GB" dirty="0"/>
          </a:p>
        </p:txBody>
      </p:sp>
      <p:pic>
        <p:nvPicPr>
          <p:cNvPr id="4" name="Content Placeholder 3">
            <a:extLst>
              <a:ext uri="{FF2B5EF4-FFF2-40B4-BE49-F238E27FC236}">
                <a16:creationId xmlns="" xmlns:a16="http://schemas.microsoft.com/office/drawing/2014/main" id="{16F57419-88C6-4F20-99E9-DEA2B3A6500C}"/>
              </a:ext>
            </a:extLst>
          </p:cNvPr>
          <p:cNvPicPr>
            <a:picLocks noGrp="1" noChangeAspect="1"/>
          </p:cNvPicPr>
          <p:nvPr>
            <p:ph idx="1"/>
          </p:nvPr>
        </p:nvPicPr>
        <p:blipFill rotWithShape="1">
          <a:blip r:embed="rId2"/>
          <a:srcRect r="-2287" b="30698"/>
          <a:stretch/>
        </p:blipFill>
        <p:spPr>
          <a:xfrm>
            <a:off x="551596" y="5958"/>
            <a:ext cx="10120953" cy="6852041"/>
          </a:xfrm>
          <a:prstGeom prst="rect">
            <a:avLst/>
          </a:prstGeom>
        </p:spPr>
      </p:pic>
    </p:spTree>
    <p:extLst>
      <p:ext uri="{BB962C8B-B14F-4D97-AF65-F5344CB8AC3E}">
        <p14:creationId xmlns:p14="http://schemas.microsoft.com/office/powerpoint/2010/main" val="2869781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FBAA90-BA3B-41D5-88D9-4A298501CEAE}"/>
              </a:ext>
            </a:extLst>
          </p:cNvPr>
          <p:cNvSpPr>
            <a:spLocks noGrp="1"/>
          </p:cNvSpPr>
          <p:nvPr>
            <p:ph type="title"/>
          </p:nvPr>
        </p:nvSpPr>
        <p:spPr>
          <a:xfrm>
            <a:off x="723900" y="-1325563"/>
            <a:ext cx="10515600" cy="1325563"/>
          </a:xfrm>
        </p:spPr>
        <p:txBody>
          <a:bodyPr/>
          <a:lstStyle/>
          <a:p>
            <a:endParaRPr lang="en-GB" dirty="0"/>
          </a:p>
        </p:txBody>
      </p:sp>
      <p:pic>
        <p:nvPicPr>
          <p:cNvPr id="4" name="Content Placeholder 3">
            <a:extLst>
              <a:ext uri="{FF2B5EF4-FFF2-40B4-BE49-F238E27FC236}">
                <a16:creationId xmlns:a16="http://schemas.microsoft.com/office/drawing/2014/main" xmlns="" id="{7813BA4A-CB60-4418-87E8-3FF978E54AFA}"/>
              </a:ext>
            </a:extLst>
          </p:cNvPr>
          <p:cNvPicPr>
            <a:picLocks noGrp="1" noChangeAspect="1"/>
          </p:cNvPicPr>
          <p:nvPr>
            <p:ph idx="1"/>
          </p:nvPr>
        </p:nvPicPr>
        <p:blipFill>
          <a:blip r:embed="rId2"/>
          <a:stretch>
            <a:fillRect/>
          </a:stretch>
        </p:blipFill>
        <p:spPr>
          <a:xfrm>
            <a:off x="614718" y="177421"/>
            <a:ext cx="11236657" cy="6820829"/>
          </a:xfrm>
          <a:prstGeom prst="rect">
            <a:avLst/>
          </a:prstGeom>
        </p:spPr>
      </p:pic>
    </p:spTree>
    <p:extLst>
      <p:ext uri="{BB962C8B-B14F-4D97-AF65-F5344CB8AC3E}">
        <p14:creationId xmlns:p14="http://schemas.microsoft.com/office/powerpoint/2010/main" val="2689815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Slippery Slope</a:t>
            </a:r>
            <a:endParaRPr lang="en-GB" dirty="0"/>
          </a:p>
        </p:txBody>
      </p:sp>
      <p:sp>
        <p:nvSpPr>
          <p:cNvPr id="3" name="Content Placeholder 2"/>
          <p:cNvSpPr>
            <a:spLocks noGrp="1"/>
          </p:cNvSpPr>
          <p:nvPr>
            <p:ph idx="1"/>
          </p:nvPr>
        </p:nvSpPr>
        <p:spPr/>
        <p:txBody>
          <a:bodyPr>
            <a:normAutofit/>
          </a:bodyPr>
          <a:lstStyle/>
          <a:p>
            <a:r>
              <a:rPr lang="en-GB" sz="4000" dirty="0" smtClean="0"/>
              <a:t>“Being over the age of 70 and tired of living’ should be an acceptable reason for requesting Euthanasia. (Royal </a:t>
            </a:r>
            <a:r>
              <a:rPr lang="en-GB" sz="4000" dirty="0"/>
              <a:t>D</a:t>
            </a:r>
            <a:r>
              <a:rPr lang="en-GB" sz="4000" dirty="0" smtClean="0"/>
              <a:t>utch Medical association 2006)</a:t>
            </a:r>
            <a:endParaRPr lang="en-GB" sz="4000" dirty="0"/>
          </a:p>
        </p:txBody>
      </p:sp>
    </p:spTree>
    <p:extLst>
      <p:ext uri="{BB962C8B-B14F-4D97-AF65-F5344CB8AC3E}">
        <p14:creationId xmlns:p14="http://schemas.microsoft.com/office/powerpoint/2010/main" val="914864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69075"/>
          </a:xfrm>
        </p:spPr>
        <p:txBody>
          <a:bodyPr/>
          <a:lstStyle/>
          <a:p>
            <a:r>
              <a:rPr lang="en-GB" dirty="0" smtClean="0"/>
              <a:t>The Quebec Experience</a:t>
            </a:r>
            <a:endParaRPr lang="en-GB" dirty="0"/>
          </a:p>
        </p:txBody>
      </p:sp>
      <p:sp>
        <p:nvSpPr>
          <p:cNvPr id="3" name="Content Placeholder 2"/>
          <p:cNvSpPr>
            <a:spLocks noGrp="1"/>
          </p:cNvSpPr>
          <p:nvPr>
            <p:ph idx="1"/>
          </p:nvPr>
        </p:nvSpPr>
        <p:spPr>
          <a:xfrm>
            <a:off x="677334" y="1678675"/>
            <a:ext cx="8596668" cy="4362687"/>
          </a:xfrm>
        </p:spPr>
        <p:txBody>
          <a:bodyPr/>
          <a:lstStyle/>
          <a:p>
            <a:r>
              <a:rPr lang="en-GB" dirty="0" smtClean="0"/>
              <a:t> </a:t>
            </a:r>
            <a:r>
              <a:rPr lang="en-GB" sz="2000" dirty="0" smtClean="0"/>
              <a:t>‘Medical </a:t>
            </a:r>
            <a:r>
              <a:rPr lang="en-GB" sz="2000" dirty="0"/>
              <a:t>aid in dying' </a:t>
            </a:r>
            <a:r>
              <a:rPr lang="en-GB" sz="2000" dirty="0" smtClean="0"/>
              <a:t>law- </a:t>
            </a:r>
            <a:r>
              <a:rPr lang="en-GB" sz="2000" dirty="0"/>
              <a:t>came into </a:t>
            </a:r>
            <a:r>
              <a:rPr lang="en-GB" sz="2000" dirty="0" smtClean="0"/>
              <a:t>effect </a:t>
            </a:r>
            <a:r>
              <a:rPr lang="en-GB" sz="2000" dirty="0"/>
              <a:t>on December 10, 2015</a:t>
            </a:r>
            <a:r>
              <a:rPr lang="en-GB" sz="2000" dirty="0" smtClean="0"/>
              <a:t>.</a:t>
            </a:r>
          </a:p>
          <a:p>
            <a:r>
              <a:rPr lang="en-GB" sz="2000" dirty="0" smtClean="0"/>
              <a:t>Promises of advocates of the law included the following</a:t>
            </a:r>
          </a:p>
          <a:p>
            <a:r>
              <a:rPr lang="en-GB" sz="2000" dirty="0" smtClean="0"/>
              <a:t> This </a:t>
            </a:r>
            <a:r>
              <a:rPr lang="en-GB" sz="2000" dirty="0"/>
              <a:t>would be an </a:t>
            </a:r>
            <a:r>
              <a:rPr lang="en-GB" sz="2000" b="1" dirty="0"/>
              <a:t>exceptional </a:t>
            </a:r>
            <a:r>
              <a:rPr lang="en-GB" sz="2000" dirty="0"/>
              <a:t>measure for exceptional cases, </a:t>
            </a:r>
            <a:endParaRPr lang="en-GB" sz="2000" dirty="0" smtClean="0"/>
          </a:p>
          <a:p>
            <a:r>
              <a:rPr lang="en-GB" sz="2000" dirty="0"/>
              <a:t>T</a:t>
            </a:r>
            <a:r>
              <a:rPr lang="en-GB" sz="2000" dirty="0" smtClean="0"/>
              <a:t>here </a:t>
            </a:r>
            <a:r>
              <a:rPr lang="en-GB" sz="2000" dirty="0"/>
              <a:t>would be </a:t>
            </a:r>
            <a:r>
              <a:rPr lang="en-GB" sz="2000" b="1" dirty="0"/>
              <a:t>safeguards</a:t>
            </a:r>
            <a:r>
              <a:rPr lang="en-GB" sz="2000" dirty="0"/>
              <a:t> to prevent abuse, and that very </a:t>
            </a:r>
            <a:endParaRPr lang="en-GB" sz="2000" dirty="0" smtClean="0"/>
          </a:p>
          <a:p>
            <a:r>
              <a:rPr lang="en-GB" sz="2000" dirty="0"/>
              <a:t>S</a:t>
            </a:r>
            <a:r>
              <a:rPr lang="en-GB" sz="2000" dirty="0" smtClean="0"/>
              <a:t>trict </a:t>
            </a:r>
            <a:r>
              <a:rPr lang="en-GB" sz="2000" dirty="0"/>
              <a:t>criteria would </a:t>
            </a:r>
            <a:r>
              <a:rPr lang="en-GB" sz="2000" b="1" dirty="0"/>
              <a:t>protect</a:t>
            </a:r>
            <a:r>
              <a:rPr lang="en-GB" sz="2000" dirty="0"/>
              <a:t> vulnerable people. </a:t>
            </a:r>
            <a:endParaRPr lang="en-GB" sz="2000" dirty="0" smtClean="0"/>
          </a:p>
          <a:p>
            <a:r>
              <a:rPr lang="en-GB" sz="2400" dirty="0" smtClean="0"/>
              <a:t>Proponents claimed it was  </a:t>
            </a:r>
            <a:r>
              <a:rPr lang="en-GB" sz="2400" i="1" dirty="0"/>
              <a:t>'first and foremost a law about access to quality palliative care throughout the </a:t>
            </a:r>
            <a:r>
              <a:rPr lang="en-GB" sz="2400" i="1" dirty="0" smtClean="0"/>
              <a:t>province</a:t>
            </a:r>
            <a:r>
              <a:rPr lang="en-GB" sz="2400" dirty="0" smtClean="0"/>
              <a:t>”</a:t>
            </a:r>
            <a:endParaRPr lang="en-GB" sz="2400" dirty="0"/>
          </a:p>
        </p:txBody>
      </p:sp>
    </p:spTree>
    <p:extLst>
      <p:ext uri="{BB962C8B-B14F-4D97-AF65-F5344CB8AC3E}">
        <p14:creationId xmlns:p14="http://schemas.microsoft.com/office/powerpoint/2010/main" val="701850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Quebec – The Practical </a:t>
            </a:r>
            <a:r>
              <a:rPr lang="en-GB" dirty="0"/>
              <a:t>C</a:t>
            </a:r>
            <a:r>
              <a:rPr lang="en-GB" dirty="0" smtClean="0"/>
              <a:t>onsequences</a:t>
            </a:r>
            <a:endParaRPr lang="en-GB" dirty="0"/>
          </a:p>
        </p:txBody>
      </p:sp>
      <p:sp>
        <p:nvSpPr>
          <p:cNvPr id="3" name="Content Placeholder 2"/>
          <p:cNvSpPr>
            <a:spLocks noGrp="1"/>
          </p:cNvSpPr>
          <p:nvPr>
            <p:ph idx="1"/>
          </p:nvPr>
        </p:nvSpPr>
        <p:spPr/>
        <p:txBody>
          <a:bodyPr/>
          <a:lstStyle/>
          <a:p>
            <a:r>
              <a:rPr lang="en-GB" b="1" dirty="0"/>
              <a:t>After </a:t>
            </a:r>
            <a:r>
              <a:rPr lang="en-GB" b="1" dirty="0" smtClean="0"/>
              <a:t>just 2 years </a:t>
            </a:r>
            <a:r>
              <a:rPr lang="en-GB" b="1" dirty="0"/>
              <a:t>comparisons are being made with the Belgian experience</a:t>
            </a:r>
            <a:r>
              <a:rPr lang="en-GB" b="1" dirty="0" smtClean="0"/>
              <a:t>.</a:t>
            </a:r>
          </a:p>
          <a:p>
            <a:r>
              <a:rPr lang="en-GB" dirty="0" smtClean="0"/>
              <a:t>Advocates predicted around 100 requests in first year.</a:t>
            </a:r>
          </a:p>
          <a:p>
            <a:r>
              <a:rPr lang="en-GB" dirty="0" smtClean="0"/>
              <a:t>469 people </a:t>
            </a:r>
            <a:r>
              <a:rPr lang="en-GB" dirty="0"/>
              <a:t>died by euthanasia in 2015-2016, </a:t>
            </a:r>
            <a:endParaRPr lang="en-GB" dirty="0" smtClean="0"/>
          </a:p>
          <a:p>
            <a:r>
              <a:rPr lang="en-GB" dirty="0" smtClean="0"/>
              <a:t>638</a:t>
            </a:r>
            <a:r>
              <a:rPr lang="en-GB" dirty="0"/>
              <a:t> </a:t>
            </a:r>
            <a:r>
              <a:rPr lang="en-GB" dirty="0" smtClean="0"/>
              <a:t>people died by euthanasia  - 2017</a:t>
            </a:r>
            <a:endParaRPr lang="en-GB" dirty="0"/>
          </a:p>
          <a:p>
            <a:endParaRPr lang="en-GB" dirty="0"/>
          </a:p>
        </p:txBody>
      </p:sp>
    </p:spTree>
    <p:extLst>
      <p:ext uri="{BB962C8B-B14F-4D97-AF65-F5344CB8AC3E}">
        <p14:creationId xmlns:p14="http://schemas.microsoft.com/office/powerpoint/2010/main" val="891249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720439"/>
            <a:ext cx="12192000" cy="8128000"/>
          </a:xfrm>
          <a:prstGeom prst="rect">
            <a:avLst/>
          </a:prstGeom>
        </p:spPr>
      </p:pic>
      <p:sp>
        <p:nvSpPr>
          <p:cNvPr id="8" name="TextBox 7"/>
          <p:cNvSpPr txBox="1"/>
          <p:nvPr/>
        </p:nvSpPr>
        <p:spPr>
          <a:xfrm>
            <a:off x="830996" y="0"/>
            <a:ext cx="7492621" cy="2308324"/>
          </a:xfrm>
          <a:prstGeom prst="rect">
            <a:avLst/>
          </a:prstGeom>
          <a:noFill/>
        </p:spPr>
        <p:txBody>
          <a:bodyPr wrap="square" rtlCol="0">
            <a:spAutoFit/>
          </a:bodyPr>
          <a:lstStyle/>
          <a:p>
            <a:r>
              <a:rPr lang="en-GB" sz="9600" b="1" dirty="0" smtClean="0">
                <a:ln w="22225">
                  <a:solidFill>
                    <a:schemeClr val="accent2"/>
                  </a:solidFill>
                  <a:prstDash val="solid"/>
                </a:ln>
                <a:solidFill>
                  <a:schemeClr val="accent2">
                    <a:lumMod val="40000"/>
                    <a:lumOff val="60000"/>
                  </a:schemeClr>
                </a:solidFill>
              </a:rPr>
              <a:t>Duty </a:t>
            </a:r>
            <a:r>
              <a:rPr lang="en-GB" sz="9600" b="1" dirty="0">
                <a:ln w="22225">
                  <a:solidFill>
                    <a:schemeClr val="accent2"/>
                  </a:solidFill>
                  <a:prstDash val="solid"/>
                </a:ln>
                <a:solidFill>
                  <a:schemeClr val="accent2">
                    <a:lumMod val="40000"/>
                    <a:lumOff val="60000"/>
                  </a:schemeClr>
                </a:solidFill>
              </a:rPr>
              <a:t>to Die? </a:t>
            </a:r>
            <a:endParaRPr lang="en-GB" sz="9600" b="1" dirty="0" smtClean="0">
              <a:ln w="22225">
                <a:solidFill>
                  <a:schemeClr val="accent2"/>
                </a:solidFill>
                <a:prstDash val="solid"/>
              </a:ln>
              <a:solidFill>
                <a:schemeClr val="accent2">
                  <a:lumMod val="40000"/>
                  <a:lumOff val="60000"/>
                </a:schemeClr>
              </a:solidFill>
            </a:endParaRPr>
          </a:p>
          <a:p>
            <a:pPr algn="ctr"/>
            <a:endParaRPr lang="en-GB" sz="2400" b="1" dirty="0" smtClean="0"/>
          </a:p>
          <a:p>
            <a:pPr algn="ctr"/>
            <a:endParaRPr lang="en-GB" sz="2400" b="1" dirty="0"/>
          </a:p>
        </p:txBody>
      </p:sp>
    </p:spTree>
    <p:extLst>
      <p:ext uri="{BB962C8B-B14F-4D97-AF65-F5344CB8AC3E}">
        <p14:creationId xmlns:p14="http://schemas.microsoft.com/office/powerpoint/2010/main" val="63601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They </a:t>
            </a:r>
            <a:r>
              <a:rPr lang="en-GB" dirty="0"/>
              <a:t>S</a:t>
            </a:r>
            <a:r>
              <a:rPr lang="en-GB" dirty="0" smtClean="0"/>
              <a:t>ay….</a:t>
            </a:r>
            <a:endParaRPr lang="en-GB" dirty="0"/>
          </a:p>
        </p:txBody>
      </p:sp>
      <p:sp>
        <p:nvSpPr>
          <p:cNvPr id="3" name="Content Placeholder 2"/>
          <p:cNvSpPr>
            <a:spLocks noGrp="1"/>
          </p:cNvSpPr>
          <p:nvPr>
            <p:ph idx="1"/>
          </p:nvPr>
        </p:nvSpPr>
        <p:spPr/>
        <p:txBody>
          <a:bodyPr/>
          <a:lstStyle/>
          <a:p>
            <a:pPr fontAlgn="base"/>
            <a:r>
              <a:rPr lang="en-GB" sz="2400" dirty="0"/>
              <a:t>Gilles </a:t>
            </a:r>
            <a:r>
              <a:rPr lang="en-GB" sz="2400" dirty="0" err="1"/>
              <a:t>Genicot</a:t>
            </a:r>
            <a:r>
              <a:rPr lang="en-GB" sz="2400" dirty="0"/>
              <a:t> is a lawyer and co-Chairman of the Euthanasia Control and Evaluation Commission, which oversees the practice in Belgium</a:t>
            </a:r>
            <a:r>
              <a:rPr lang="en-GB" sz="2400" dirty="0" smtClean="0"/>
              <a:t>.</a:t>
            </a:r>
            <a:endParaRPr lang="en-GB" sz="2400" dirty="0"/>
          </a:p>
          <a:p>
            <a:pPr fontAlgn="base"/>
            <a:r>
              <a:rPr lang="en-GB" sz="2400" dirty="0" smtClean="0"/>
              <a:t>“The </a:t>
            </a:r>
            <a:r>
              <a:rPr lang="en-GB" sz="2400" dirty="0"/>
              <a:t>law humanizes– the deaths of terminally ill patients, on the one hand, and on the other hand, for patients who are not terminally ill but who are completely hopeless, there is a respect to the individual autonomy. I think it’s a major advance in the way society, law and– philosophy see this very important </a:t>
            </a:r>
            <a:r>
              <a:rPr lang="en-GB" sz="2400" dirty="0" smtClean="0"/>
              <a:t>issue”.</a:t>
            </a:r>
          </a:p>
          <a:p>
            <a:pPr marL="0" indent="0" fontAlgn="base">
              <a:buNone/>
            </a:pPr>
            <a:endParaRPr lang="en-GB" sz="2400" dirty="0"/>
          </a:p>
          <a:p>
            <a:endParaRPr lang="en-GB" dirty="0"/>
          </a:p>
        </p:txBody>
      </p:sp>
    </p:spTree>
    <p:extLst>
      <p:ext uri="{BB962C8B-B14F-4D97-AF65-F5344CB8AC3E}">
        <p14:creationId xmlns:p14="http://schemas.microsoft.com/office/powerpoint/2010/main" val="2964673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Chill Factor – Law &amp; Culture</a:t>
            </a:r>
            <a:endParaRPr lang="en-GB" dirty="0"/>
          </a:p>
        </p:txBody>
      </p:sp>
      <p:sp>
        <p:nvSpPr>
          <p:cNvPr id="3" name="Content Placeholder 2"/>
          <p:cNvSpPr>
            <a:spLocks noGrp="1"/>
          </p:cNvSpPr>
          <p:nvPr>
            <p:ph idx="1"/>
          </p:nvPr>
        </p:nvSpPr>
        <p:spPr>
          <a:xfrm>
            <a:off x="677334" y="1751156"/>
            <a:ext cx="8596668" cy="3880773"/>
          </a:xfrm>
        </p:spPr>
        <p:txBody>
          <a:bodyPr>
            <a:noAutofit/>
          </a:bodyPr>
          <a:lstStyle/>
          <a:p>
            <a:pPr fontAlgn="base"/>
            <a:r>
              <a:rPr lang="en-GB" sz="2000" dirty="0"/>
              <a:t>Almost half of Belgium’s euthanasia nurses have admitted to killing without consent, despite the fact that involuntary euthanasia is illegal in Belgium and that nurses are not allowed to perform even voluntary euthanasia.</a:t>
            </a:r>
          </a:p>
          <a:p>
            <a:pPr fontAlgn="base"/>
            <a:r>
              <a:rPr lang="en-GB" sz="2000" dirty="0" smtClean="0"/>
              <a:t>In </a:t>
            </a:r>
            <a:r>
              <a:rPr lang="en-GB" sz="2000" dirty="0"/>
              <a:t>2007 approximately 10% of all deaths in the Netherlands were connected to the practice of terminal sedation. Many of those deaths were caused by dehydration, by the physician sedating the patient and then withholding hydration until death occurs, which usually takes 10 – 14 days.</a:t>
            </a:r>
          </a:p>
          <a:p>
            <a:pPr fontAlgn="base"/>
            <a:r>
              <a:rPr lang="en-GB" sz="2000" dirty="0" smtClean="0"/>
              <a:t>Grand </a:t>
            </a:r>
            <a:r>
              <a:rPr lang="en-GB" sz="2000" dirty="0"/>
              <a:t>Duke Henri, the monarch of Luxembourg, opposed the euthanasia law and as a result was stripped of his executive power to veto laws</a:t>
            </a:r>
            <a:r>
              <a:rPr lang="en-GB" sz="2000" dirty="0" smtClean="0"/>
              <a:t>.</a:t>
            </a:r>
            <a:endParaRPr lang="en-GB" sz="2000" dirty="0"/>
          </a:p>
        </p:txBody>
      </p:sp>
    </p:spTree>
    <p:extLst>
      <p:ext uri="{BB962C8B-B14F-4D97-AF65-F5344CB8AC3E}">
        <p14:creationId xmlns:p14="http://schemas.microsoft.com/office/powerpoint/2010/main" val="2740317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 Questions </a:t>
            </a:r>
            <a:r>
              <a:rPr lang="en-GB" dirty="0" smtClean="0"/>
              <a:t>Asked – Inadequate safeguards</a:t>
            </a:r>
            <a:endParaRPr lang="en-GB" dirty="0"/>
          </a:p>
        </p:txBody>
      </p:sp>
      <p:sp>
        <p:nvSpPr>
          <p:cNvPr id="3" name="Content Placeholder 2"/>
          <p:cNvSpPr>
            <a:spLocks noGrp="1"/>
          </p:cNvSpPr>
          <p:nvPr>
            <p:ph idx="1"/>
          </p:nvPr>
        </p:nvSpPr>
        <p:spPr/>
        <p:txBody>
          <a:bodyPr>
            <a:normAutofit/>
          </a:bodyPr>
          <a:lstStyle/>
          <a:p>
            <a:r>
              <a:rPr lang="en-GB" dirty="0" smtClean="0"/>
              <a:t> Tom </a:t>
            </a:r>
            <a:r>
              <a:rPr lang="en-GB" dirty="0" err="1" smtClean="0"/>
              <a:t>Mortiers</a:t>
            </a:r>
            <a:r>
              <a:rPr lang="en-GB" dirty="0" smtClean="0"/>
              <a:t> whose mother was </a:t>
            </a:r>
            <a:r>
              <a:rPr lang="en-GB" dirty="0" err="1" smtClean="0"/>
              <a:t>euthanised</a:t>
            </a:r>
            <a:r>
              <a:rPr lang="en-GB" dirty="0" smtClean="0"/>
              <a:t> </a:t>
            </a:r>
            <a:r>
              <a:rPr lang="en-GB" dirty="0" smtClean="0"/>
              <a:t>by lethal injection following </a:t>
            </a:r>
            <a:r>
              <a:rPr lang="en-GB" dirty="0" smtClean="0"/>
              <a:t>severe depression in </a:t>
            </a:r>
            <a:r>
              <a:rPr lang="en-GB" dirty="0" smtClean="0"/>
              <a:t>2012 in Belgium </a:t>
            </a:r>
            <a:r>
              <a:rPr lang="en-GB" dirty="0" smtClean="0"/>
              <a:t>is taking case to </a:t>
            </a:r>
            <a:r>
              <a:rPr lang="en-GB" dirty="0" smtClean="0"/>
              <a:t>ECHR as Dutch courts refused to give the case a hearing.</a:t>
            </a:r>
            <a:endParaRPr lang="en-GB" dirty="0" smtClean="0"/>
          </a:p>
          <a:p>
            <a:r>
              <a:rPr lang="en-GB" dirty="0" smtClean="0"/>
              <a:t> Arguing </a:t>
            </a:r>
            <a:r>
              <a:rPr lang="en-GB" dirty="0"/>
              <a:t>it violates the basic obligation of the state to protect the “right to life</a:t>
            </a:r>
            <a:r>
              <a:rPr lang="en-GB" dirty="0" smtClean="0"/>
              <a:t>.”</a:t>
            </a:r>
          </a:p>
          <a:p>
            <a:r>
              <a:rPr lang="en-GB" dirty="0" smtClean="0"/>
              <a:t>“</a:t>
            </a:r>
            <a:r>
              <a:rPr lang="en-GB" dirty="0"/>
              <a:t> </a:t>
            </a:r>
            <a:r>
              <a:rPr lang="en-GB" dirty="0" smtClean="0"/>
              <a:t>What </a:t>
            </a:r>
            <a:r>
              <a:rPr lang="en-GB" dirty="0"/>
              <a:t>we see in Belgium is a slippery slope. We see the number of euthanasia deaths rising year in, year out since the legalization in 2002. And what we see is completely inadequate oversight. The committee that monitors them has received just over 8000 notifications of euthanasia deaths since the legalization. In its history of those 8,000 cases the committee has submitted not a single one to the public prosecutor</a:t>
            </a:r>
            <a:r>
              <a:rPr lang="en-GB" dirty="0" smtClean="0"/>
              <a:t>.”</a:t>
            </a:r>
          </a:p>
          <a:p>
            <a:r>
              <a:rPr lang="en-GB" dirty="0" smtClean="0"/>
              <a:t>Robert Clarke – Alliance Defending </a:t>
            </a:r>
            <a:r>
              <a:rPr lang="en-GB" dirty="0" smtClean="0"/>
              <a:t>Freedom 2017</a:t>
            </a:r>
            <a:endParaRPr lang="en-GB" dirty="0"/>
          </a:p>
        </p:txBody>
      </p:sp>
    </p:spTree>
    <p:extLst>
      <p:ext uri="{BB962C8B-B14F-4D97-AF65-F5344CB8AC3E}">
        <p14:creationId xmlns:p14="http://schemas.microsoft.com/office/powerpoint/2010/main" val="2266028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660478"/>
            <a:ext cx="8596668" cy="1320800"/>
          </a:xfrm>
        </p:spPr>
        <p:txBody>
          <a:bodyPr/>
          <a:lstStyle/>
          <a:p>
            <a:r>
              <a:rPr lang="en-GB" b="1" dirty="0" err="1" smtClean="0">
                <a:solidFill>
                  <a:schemeClr val="bg1"/>
                </a:solidFill>
              </a:rPr>
              <a:t>Dignitas</a:t>
            </a:r>
            <a:r>
              <a:rPr lang="en-GB" b="1" dirty="0" smtClean="0">
                <a:solidFill>
                  <a:schemeClr val="bg1"/>
                </a:solidFill>
              </a:rPr>
              <a:t> – Facility Switzerland</a:t>
            </a:r>
            <a:endParaRPr lang="en-GB" b="1" dirty="0">
              <a:solidFill>
                <a:schemeClr val="bg1"/>
              </a:solidFill>
            </a:endParaRPr>
          </a:p>
        </p:txBody>
      </p:sp>
      <p:sp>
        <p:nvSpPr>
          <p:cNvPr id="3" name="Content Placeholder 2"/>
          <p:cNvSpPr>
            <a:spLocks noGrp="1"/>
          </p:cNvSpPr>
          <p:nvPr>
            <p:ph idx="1"/>
          </p:nvPr>
        </p:nvSpPr>
        <p:spPr>
          <a:xfrm>
            <a:off x="-264362" y="2515432"/>
            <a:ext cx="8596668" cy="1360533"/>
          </a:xfrm>
        </p:spPr>
        <p:txBody>
          <a:bodyPr>
            <a:normAutofit/>
          </a:bodyPr>
          <a:lstStyle/>
          <a:p>
            <a:pPr algn="ctr" fontAlgn="base"/>
            <a:r>
              <a:rPr lang="en-GB" sz="2400" dirty="0">
                <a:solidFill>
                  <a:schemeClr val="bg1"/>
                </a:solidFill>
              </a:rPr>
              <a:t>Soraya </a:t>
            </a:r>
            <a:r>
              <a:rPr lang="en-GB" sz="2400" dirty="0" err="1">
                <a:solidFill>
                  <a:schemeClr val="bg1"/>
                </a:solidFill>
              </a:rPr>
              <a:t>Wernli</a:t>
            </a:r>
            <a:r>
              <a:rPr lang="en-GB" sz="2400" dirty="0">
                <a:solidFill>
                  <a:schemeClr val="bg1"/>
                </a:solidFill>
              </a:rPr>
              <a:t>, a nurse employed by </a:t>
            </a:r>
            <a:r>
              <a:rPr lang="en-GB" sz="2400" dirty="0" err="1">
                <a:solidFill>
                  <a:schemeClr val="bg1"/>
                </a:solidFill>
              </a:rPr>
              <a:t>Dignitas</a:t>
            </a:r>
            <a:r>
              <a:rPr lang="en-GB" sz="2400" dirty="0">
                <a:solidFill>
                  <a:schemeClr val="bg1"/>
                </a:solidFill>
              </a:rPr>
              <a:t> between 2003 and 2005, has accused the organisation of being a ‘production line of death concerned only with profit</a:t>
            </a:r>
            <a:r>
              <a:rPr lang="en-GB" sz="2400" dirty="0" smtClean="0">
                <a:solidFill>
                  <a:schemeClr val="bg1"/>
                </a:solidFill>
              </a:rPr>
              <a:t>’</a:t>
            </a:r>
            <a:endParaRPr lang="en-GB" sz="2400" dirty="0">
              <a:solidFill>
                <a:schemeClr val="bg1"/>
              </a:solidFill>
            </a:endParaRPr>
          </a:p>
        </p:txBody>
      </p:sp>
    </p:spTree>
    <p:extLst>
      <p:ext uri="{BB962C8B-B14F-4D97-AF65-F5344CB8AC3E}">
        <p14:creationId xmlns:p14="http://schemas.microsoft.com/office/powerpoint/2010/main" val="25801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Dignitas</a:t>
            </a:r>
            <a:r>
              <a:rPr lang="en-GB" dirty="0" smtClean="0"/>
              <a:t>, </a:t>
            </a:r>
            <a:r>
              <a:rPr lang="en-GB" dirty="0" smtClean="0"/>
              <a:t>Switzerland</a:t>
            </a:r>
            <a:endParaRPr lang="en-GB" dirty="0"/>
          </a:p>
        </p:txBody>
      </p:sp>
      <p:sp>
        <p:nvSpPr>
          <p:cNvPr id="3" name="Content Placeholder 2"/>
          <p:cNvSpPr>
            <a:spLocks noGrp="1"/>
          </p:cNvSpPr>
          <p:nvPr>
            <p:ph idx="1"/>
          </p:nvPr>
        </p:nvSpPr>
        <p:spPr/>
        <p:txBody>
          <a:bodyPr>
            <a:noAutofit/>
          </a:bodyPr>
          <a:lstStyle/>
          <a:p>
            <a:pPr fontAlgn="base"/>
            <a:r>
              <a:rPr lang="en-GB" sz="2400" dirty="0"/>
              <a:t>Many who have died at the </a:t>
            </a:r>
            <a:r>
              <a:rPr lang="en-GB" sz="2400" dirty="0" err="1"/>
              <a:t>Dignitas</a:t>
            </a:r>
            <a:r>
              <a:rPr lang="en-GB" sz="2400" dirty="0"/>
              <a:t> facility are not terminally ill. Ludwig Minelli, the Director, has helped people who are chronically ill, disabled, depressed or frail </a:t>
            </a:r>
            <a:r>
              <a:rPr lang="en-GB" sz="2400" dirty="0" smtClean="0"/>
              <a:t>or elderly </a:t>
            </a:r>
            <a:r>
              <a:rPr lang="en-GB" sz="2400" dirty="0"/>
              <a:t>to kill themselves and has </a:t>
            </a:r>
            <a:r>
              <a:rPr lang="en-GB" sz="2400" dirty="0" smtClean="0"/>
              <a:t>suggested</a:t>
            </a:r>
            <a:r>
              <a:rPr lang="en-GB" sz="2400" dirty="0"/>
              <a:t> the relations of the terminally ill could also take a lethal drug cocktail even if they are in perfect health.</a:t>
            </a:r>
          </a:p>
          <a:p>
            <a:pPr fontAlgn="base"/>
            <a:r>
              <a:rPr lang="en-GB" sz="2400" dirty="0" smtClean="0"/>
              <a:t> </a:t>
            </a:r>
            <a:r>
              <a:rPr lang="en-GB" sz="2400" dirty="0"/>
              <a:t>The </a:t>
            </a:r>
            <a:r>
              <a:rPr lang="en-GB" sz="2400" dirty="0" err="1"/>
              <a:t>Dignitas</a:t>
            </a:r>
            <a:r>
              <a:rPr lang="en-GB" sz="2400" dirty="0"/>
              <a:t> facility had to move from the residential apartment block it was located in after residents complained about encountering body bags in the lifts.</a:t>
            </a:r>
          </a:p>
          <a:p>
            <a:pPr marL="0" indent="0" fontAlgn="base">
              <a:buNone/>
            </a:pPr>
            <a:r>
              <a:rPr lang="en-GB" sz="2400" dirty="0"/>
              <a:t> </a:t>
            </a:r>
            <a:r>
              <a:rPr lang="en-GB" sz="2400" dirty="0" smtClean="0"/>
              <a:t>. </a:t>
            </a:r>
            <a:r>
              <a:rPr lang="en-GB" sz="2400" dirty="0"/>
              <a:t> </a:t>
            </a:r>
          </a:p>
        </p:txBody>
      </p:sp>
    </p:spTree>
    <p:extLst>
      <p:ext uri="{BB962C8B-B14F-4D97-AF65-F5344CB8AC3E}">
        <p14:creationId xmlns:p14="http://schemas.microsoft.com/office/powerpoint/2010/main" val="758365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Chilling Facts </a:t>
            </a:r>
            <a:endParaRPr lang="en-GB" dirty="0"/>
          </a:p>
        </p:txBody>
      </p:sp>
      <p:sp>
        <p:nvSpPr>
          <p:cNvPr id="3" name="Content Placeholder 2"/>
          <p:cNvSpPr>
            <a:spLocks noGrp="1"/>
          </p:cNvSpPr>
          <p:nvPr>
            <p:ph idx="1"/>
          </p:nvPr>
        </p:nvSpPr>
        <p:spPr/>
        <p:txBody>
          <a:bodyPr>
            <a:normAutofit lnSpcReduction="10000"/>
          </a:bodyPr>
          <a:lstStyle/>
          <a:p>
            <a:pPr fontAlgn="base"/>
            <a:r>
              <a:rPr lang="en-GB" dirty="0"/>
              <a:t>Using organs from euthanasia victims is now an established procedure in Belgium.</a:t>
            </a:r>
          </a:p>
          <a:p>
            <a:pPr fontAlgn="base"/>
            <a:r>
              <a:rPr lang="en-GB" dirty="0" smtClean="0"/>
              <a:t>At </a:t>
            </a:r>
            <a:r>
              <a:rPr lang="en-GB" dirty="0"/>
              <a:t>least 300 cremation urns containing human remains have been </a:t>
            </a:r>
            <a:r>
              <a:rPr lang="en-GB" dirty="0" smtClean="0"/>
              <a:t>dumped</a:t>
            </a:r>
            <a:r>
              <a:rPr lang="en-GB" dirty="0"/>
              <a:t> in Lake Zurich near the controversial Swiss suicide facility </a:t>
            </a:r>
            <a:r>
              <a:rPr lang="en-GB" dirty="0" err="1"/>
              <a:t>Dignitas</a:t>
            </a:r>
            <a:r>
              <a:rPr lang="en-GB" dirty="0"/>
              <a:t>.</a:t>
            </a:r>
          </a:p>
          <a:p>
            <a:pPr fontAlgn="base"/>
            <a:r>
              <a:rPr lang="en-GB" dirty="0" smtClean="0"/>
              <a:t> </a:t>
            </a:r>
            <a:r>
              <a:rPr lang="en-GB" dirty="0"/>
              <a:t>A recent study found that in the Flemish part of Belgium, 66 of 208 cases of ‘euthanasia’ </a:t>
            </a:r>
            <a:r>
              <a:rPr lang="en-GB" dirty="0" smtClean="0"/>
              <a:t> </a:t>
            </a:r>
            <a:r>
              <a:rPr lang="en-GB" dirty="0" smtClean="0"/>
              <a:t>(</a:t>
            </a:r>
            <a:r>
              <a:rPr lang="en-GB" dirty="0"/>
              <a:t>32%) occurred in the absence of request or </a:t>
            </a:r>
            <a:r>
              <a:rPr lang="en-GB" dirty="0" smtClean="0"/>
              <a:t>consent.</a:t>
            </a:r>
          </a:p>
          <a:p>
            <a:pPr fontAlgn="base"/>
            <a:r>
              <a:rPr lang="en-GB" dirty="0" smtClean="0"/>
              <a:t>In </a:t>
            </a:r>
            <a:r>
              <a:rPr lang="en-GB" dirty="0"/>
              <a:t>Belgium, nearly half of all cases of euthanasia are not </a:t>
            </a:r>
            <a:r>
              <a:rPr lang="en-GB" dirty="0" smtClean="0"/>
              <a:t>reported to </a:t>
            </a:r>
            <a:r>
              <a:rPr lang="en-GB" dirty="0"/>
              <a:t>the Federal Control and Evaluation Committee. Legal requirements were more frequently not met in </a:t>
            </a:r>
            <a:r>
              <a:rPr lang="en-GB" dirty="0" smtClean="0"/>
              <a:t>   unreported </a:t>
            </a:r>
            <a:r>
              <a:rPr lang="en-GB" dirty="0"/>
              <a:t>cases than in reported cases and a written request for euthanasia was absent in 88%.</a:t>
            </a:r>
          </a:p>
          <a:p>
            <a:pPr fontAlgn="base"/>
            <a:r>
              <a:rPr lang="en-GB" dirty="0" smtClean="0"/>
              <a:t> </a:t>
            </a:r>
            <a:r>
              <a:rPr lang="en-GB" dirty="0"/>
              <a:t>Dozens of disabled children have been killed under the Groningen </a:t>
            </a:r>
            <a:r>
              <a:rPr lang="en-GB" dirty="0" smtClean="0"/>
              <a:t>protocol in </a:t>
            </a:r>
            <a:r>
              <a:rPr lang="en-GB" dirty="0"/>
              <a:t>the Netherlands despite the fact that this is illegal.</a:t>
            </a:r>
          </a:p>
          <a:p>
            <a:pPr fontAlgn="base"/>
            <a:endParaRPr lang="en-GB" dirty="0"/>
          </a:p>
        </p:txBody>
      </p:sp>
    </p:spTree>
    <p:extLst>
      <p:ext uri="{BB962C8B-B14F-4D97-AF65-F5344CB8AC3E}">
        <p14:creationId xmlns:p14="http://schemas.microsoft.com/office/powerpoint/2010/main" val="2593070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Law Expands </a:t>
            </a:r>
            <a:r>
              <a:rPr lang="en-GB" dirty="0"/>
              <a:t>R</a:t>
            </a:r>
            <a:r>
              <a:rPr lang="en-GB" dirty="0" smtClean="0"/>
              <a:t>apidly</a:t>
            </a:r>
            <a:endParaRPr lang="en-GB" dirty="0"/>
          </a:p>
        </p:txBody>
      </p:sp>
      <p:sp>
        <p:nvSpPr>
          <p:cNvPr id="3" name="Content Placeholder 2"/>
          <p:cNvSpPr>
            <a:spLocks noGrp="1"/>
          </p:cNvSpPr>
          <p:nvPr>
            <p:ph idx="1"/>
          </p:nvPr>
        </p:nvSpPr>
        <p:spPr/>
        <p:txBody>
          <a:bodyPr>
            <a:normAutofit/>
          </a:bodyPr>
          <a:lstStyle/>
          <a:p>
            <a:r>
              <a:rPr lang="en-GB" sz="2400" dirty="0"/>
              <a:t>Laws in the Holland and Belgium that were only meant to apply to mentally competent terminally ill adults, have been extended to include the elderly, disabled, those with mental health problems and worryingly even non-mentally competent children. While in Oregon, the model often cited by those wanting to change the law, there are examples of cancer patients being denied lifesaving and life extending drugs, yet offered the lethal cocktail of barbiturates to end their own lives.</a:t>
            </a:r>
          </a:p>
          <a:p>
            <a:endParaRPr lang="en-GB" sz="2400" dirty="0"/>
          </a:p>
        </p:txBody>
      </p:sp>
    </p:spTree>
    <p:extLst>
      <p:ext uri="{BB962C8B-B14F-4D97-AF65-F5344CB8AC3E}">
        <p14:creationId xmlns:p14="http://schemas.microsoft.com/office/powerpoint/2010/main" val="4264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to UK Law</a:t>
            </a:r>
            <a:endParaRPr lang="en-GB" dirty="0"/>
          </a:p>
        </p:txBody>
      </p:sp>
      <p:sp>
        <p:nvSpPr>
          <p:cNvPr id="3" name="Content Placeholder 2"/>
          <p:cNvSpPr>
            <a:spLocks noGrp="1"/>
          </p:cNvSpPr>
          <p:nvPr>
            <p:ph idx="1"/>
          </p:nvPr>
        </p:nvSpPr>
        <p:spPr/>
        <p:txBody>
          <a:bodyPr/>
          <a:lstStyle/>
          <a:p>
            <a:pPr marL="0" indent="0">
              <a:buNone/>
            </a:pPr>
            <a:endParaRPr lang="en-GB" dirty="0" smtClean="0"/>
          </a:p>
          <a:p>
            <a:r>
              <a:rPr lang="en-GB" sz="2000" dirty="0" smtClean="0"/>
              <a:t>There </a:t>
            </a:r>
            <a:r>
              <a:rPr lang="en-GB" sz="2000" dirty="0"/>
              <a:t>have been over ten attempts to legalise assisted suicide through British Parliaments since 2003, all of which have failed. </a:t>
            </a:r>
          </a:p>
          <a:p>
            <a:r>
              <a:rPr lang="en-GB" sz="2000" dirty="0" smtClean="0"/>
              <a:t> </a:t>
            </a:r>
            <a:r>
              <a:rPr lang="en-GB" sz="2000" dirty="0"/>
              <a:t>2015</a:t>
            </a:r>
            <a:r>
              <a:rPr lang="en-GB" sz="2000" dirty="0" smtClean="0"/>
              <a:t>, </a:t>
            </a:r>
            <a:r>
              <a:rPr lang="en-GB" sz="2000" dirty="0"/>
              <a:t>defeated by an overwhelming majority of 330 to 118 in the House of Commons amidst real and well-founded concerns about public </a:t>
            </a:r>
            <a:r>
              <a:rPr lang="en-GB" sz="2000" dirty="0" smtClean="0"/>
              <a:t>safety.</a:t>
            </a:r>
          </a:p>
          <a:p>
            <a:r>
              <a:rPr lang="en-GB" sz="2000" dirty="0" smtClean="0"/>
              <a:t>According </a:t>
            </a:r>
            <a:r>
              <a:rPr lang="en-GB" sz="2000" dirty="0"/>
              <a:t>to a 2005 House of Lords Select Committee Report a Dutch-type euthanasia law in Britain would result in 13,000 deaths per year.</a:t>
            </a:r>
          </a:p>
          <a:p>
            <a:pPr marL="0" indent="0">
              <a:buNone/>
            </a:pPr>
            <a:endParaRPr lang="en-GB" dirty="0"/>
          </a:p>
        </p:txBody>
      </p:sp>
    </p:spTree>
    <p:extLst>
      <p:ext uri="{BB962C8B-B14F-4D97-AF65-F5344CB8AC3E}">
        <p14:creationId xmlns:p14="http://schemas.microsoft.com/office/powerpoint/2010/main" val="3048194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Law changes Culture of Care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a:t>
            </a:r>
            <a:r>
              <a:rPr lang="en-GB" sz="2000" dirty="0" smtClean="0"/>
              <a:t>Discriminating </a:t>
            </a:r>
            <a:r>
              <a:rPr lang="en-GB" sz="2000" dirty="0"/>
              <a:t>against the terminally ill and disabled people in law, by removing important and universal protections, risks putting pressure on vulnerable people to end their lives, because of real or imagined fears of being a burden upon relatives, carers, or on a state and health care system that is desperately short of resources.</a:t>
            </a:r>
          </a:p>
          <a:p>
            <a:pPr marL="0" indent="0">
              <a:buNone/>
            </a:pPr>
            <a:r>
              <a:rPr lang="en-GB" sz="2000" dirty="0" smtClean="0"/>
              <a:t>The </a:t>
            </a:r>
            <a:r>
              <a:rPr lang="en-GB" sz="2000" dirty="0"/>
              <a:t>safest law is one like Britain's current law, which gives blanket prohibition on all assisted suicide and euthanasia. This deters exploitation and abuse through the penalties that it holds in reserve, but at the same time gives some discretion to prosecutors and judges to temper justice with mercy in hard cases</a:t>
            </a:r>
            <a:r>
              <a:rPr lang="en-GB" sz="2000" dirty="0" smtClean="0"/>
              <a:t>.” Dr Peter Saunders </a:t>
            </a:r>
            <a:r>
              <a:rPr lang="en-GB" dirty="0" smtClean="0"/>
              <a:t>(Care not killing Alliance)</a:t>
            </a:r>
            <a:endParaRPr lang="en-GB" dirty="0"/>
          </a:p>
        </p:txBody>
      </p:sp>
    </p:spTree>
    <p:extLst>
      <p:ext uri="{BB962C8B-B14F-4D97-AF65-F5344CB8AC3E}">
        <p14:creationId xmlns:p14="http://schemas.microsoft.com/office/powerpoint/2010/main" val="2633643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Slippery Slope: Eugenics</a:t>
            </a:r>
            <a:endParaRPr lang="en-GB" dirty="0"/>
          </a:p>
        </p:txBody>
      </p:sp>
      <p:sp>
        <p:nvSpPr>
          <p:cNvPr id="3" name="Content Placeholder 2"/>
          <p:cNvSpPr>
            <a:spLocks noGrp="1"/>
          </p:cNvSpPr>
          <p:nvPr>
            <p:ph idx="1"/>
          </p:nvPr>
        </p:nvSpPr>
        <p:spPr/>
        <p:txBody>
          <a:bodyPr>
            <a:normAutofit/>
          </a:bodyPr>
          <a:lstStyle/>
          <a:p>
            <a:r>
              <a:rPr lang="en-GB" sz="2000" dirty="0"/>
              <a:t>The Nazi holocaust began in 1939 with the killing of 6,000 disabled children and 70,000 patients in geriatric and psychiatric institutions </a:t>
            </a:r>
          </a:p>
          <a:p>
            <a:r>
              <a:rPr lang="en-GB" sz="2000" dirty="0" smtClean="0"/>
              <a:t>“</a:t>
            </a:r>
            <a:r>
              <a:rPr lang="en-GB" sz="2000" dirty="0" smtClean="0"/>
              <a:t>Its </a:t>
            </a:r>
            <a:r>
              <a:rPr lang="en-GB" sz="2000" dirty="0"/>
              <a:t>beginnings at first were merely a subtle shift in emphasis in the basic attitude of the physicians. It started with the attitude, basic in the euthanasia movement that there is such a thing as a </a:t>
            </a:r>
            <a:r>
              <a:rPr lang="en-GB" sz="2000" i="1" dirty="0"/>
              <a:t>life not worthy to be lived. </a:t>
            </a:r>
            <a:r>
              <a:rPr lang="en-GB" sz="2000" dirty="0"/>
              <a:t>This attitude in its early stages concerned itself merely with the severely and chronically sick. Gradually the sphere of those to be included in this category was enlarged to encompass the socially unproductive, the ideologically unwanted, the racially unwanted and finally all </a:t>
            </a:r>
            <a:r>
              <a:rPr lang="en-GB" sz="2000" dirty="0" smtClean="0"/>
              <a:t>non-German” </a:t>
            </a:r>
          </a:p>
          <a:p>
            <a:pPr marL="0" indent="0">
              <a:buNone/>
            </a:pPr>
            <a:r>
              <a:rPr lang="en-GB" sz="2000" dirty="0" smtClean="0"/>
              <a:t>-Leo </a:t>
            </a:r>
            <a:r>
              <a:rPr lang="en-GB" sz="2000" dirty="0"/>
              <a:t>Alexander, </a:t>
            </a:r>
            <a:r>
              <a:rPr lang="en-GB" sz="2000" dirty="0" smtClean="0"/>
              <a:t>(a </a:t>
            </a:r>
            <a:r>
              <a:rPr lang="en-GB" sz="2000" dirty="0"/>
              <a:t>psychiatrist who gave evidence at Nuremberg in </a:t>
            </a:r>
            <a:r>
              <a:rPr lang="en-GB" sz="2000" dirty="0" smtClean="0"/>
              <a:t>1949) </a:t>
            </a:r>
            <a:endParaRPr lang="en-GB" sz="2000" dirty="0"/>
          </a:p>
          <a:p>
            <a:endParaRPr lang="en-GB" dirty="0"/>
          </a:p>
        </p:txBody>
      </p:sp>
    </p:spTree>
    <p:extLst>
      <p:ext uri="{BB962C8B-B14F-4D97-AF65-F5344CB8AC3E}">
        <p14:creationId xmlns:p14="http://schemas.microsoft.com/office/powerpoint/2010/main" val="4160565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Does Indirect or Passive Euthanasia </a:t>
            </a:r>
            <a:r>
              <a:rPr lang="en-GB" dirty="0"/>
              <a:t>E</a:t>
            </a:r>
            <a:r>
              <a:rPr lang="en-GB" dirty="0" smtClean="0"/>
              <a:t>xist in Northern Ireland?</a:t>
            </a:r>
            <a:endParaRPr lang="en-GB" dirty="0"/>
          </a:p>
        </p:txBody>
      </p:sp>
      <p:sp>
        <p:nvSpPr>
          <p:cNvPr id="3" name="Content Placeholder 2"/>
          <p:cNvSpPr>
            <a:spLocks noGrp="1"/>
          </p:cNvSpPr>
          <p:nvPr>
            <p:ph idx="1"/>
          </p:nvPr>
        </p:nvSpPr>
        <p:spPr/>
        <p:txBody>
          <a:bodyPr>
            <a:normAutofit/>
          </a:bodyPr>
          <a:lstStyle/>
          <a:p>
            <a:pPr marL="0" indent="0">
              <a:buNone/>
            </a:pPr>
            <a:endParaRPr lang="en-GB" dirty="0" smtClean="0"/>
          </a:p>
          <a:p>
            <a:pPr marL="0" indent="0">
              <a:buNone/>
            </a:pPr>
            <a:r>
              <a:rPr lang="en-GB" sz="2000" dirty="0" smtClean="0"/>
              <a:t>Anecdotal evidence  </a:t>
            </a:r>
          </a:p>
          <a:p>
            <a:pPr marL="0" indent="0">
              <a:buNone/>
            </a:pPr>
            <a:r>
              <a:rPr lang="en-GB" sz="2000" dirty="0" smtClean="0"/>
              <a:t>Increasing morphine &amp; Withdrawing hydration.</a:t>
            </a:r>
          </a:p>
          <a:p>
            <a:pPr marL="0" indent="0">
              <a:buNone/>
            </a:pPr>
            <a:r>
              <a:rPr lang="en-GB" sz="2000" dirty="0" smtClean="0"/>
              <a:t>Confusion surrounding appropriate time to take down drip or withdraw other life sustaining treatment.</a:t>
            </a:r>
          </a:p>
          <a:p>
            <a:pPr marL="0" indent="0">
              <a:buNone/>
            </a:pPr>
            <a:r>
              <a:rPr lang="en-GB" sz="2000" dirty="0" smtClean="0"/>
              <a:t>Crisis in home from hospital care</a:t>
            </a:r>
          </a:p>
          <a:p>
            <a:pPr marL="0" indent="0">
              <a:buNone/>
            </a:pPr>
            <a:r>
              <a:rPr lang="en-GB" sz="2000" dirty="0" smtClean="0"/>
              <a:t>Pressure on bed space</a:t>
            </a:r>
          </a:p>
          <a:p>
            <a:pPr marL="0" indent="0">
              <a:buNone/>
            </a:pPr>
            <a:r>
              <a:rPr lang="en-GB" sz="2000" dirty="0" smtClean="0"/>
              <a:t>Shortage of adequately trained care workers</a:t>
            </a:r>
          </a:p>
          <a:p>
            <a:pPr marL="0" indent="0">
              <a:buNone/>
            </a:pPr>
            <a:r>
              <a:rPr lang="en-GB" sz="2000" dirty="0" smtClean="0"/>
              <a:t>Diminished sense of ‘vocation’ to care for the elderly &amp; terminally ill.</a:t>
            </a:r>
          </a:p>
          <a:p>
            <a:pPr marL="0" indent="0">
              <a:buNone/>
            </a:pPr>
            <a:endParaRPr lang="en-GB" sz="2000" dirty="0"/>
          </a:p>
        </p:txBody>
      </p:sp>
    </p:spTree>
    <p:extLst>
      <p:ext uri="{BB962C8B-B14F-4D97-AF65-F5344CB8AC3E}">
        <p14:creationId xmlns:p14="http://schemas.microsoft.com/office/powerpoint/2010/main" val="3938800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we can do.</a:t>
            </a:r>
            <a:endParaRPr lang="en-GB" dirty="0"/>
          </a:p>
        </p:txBody>
      </p:sp>
      <p:sp>
        <p:nvSpPr>
          <p:cNvPr id="3" name="Content Placeholder 2"/>
          <p:cNvSpPr>
            <a:spLocks noGrp="1"/>
          </p:cNvSpPr>
          <p:nvPr>
            <p:ph idx="1"/>
          </p:nvPr>
        </p:nvSpPr>
        <p:spPr/>
        <p:txBody>
          <a:bodyPr/>
          <a:lstStyle/>
          <a:p>
            <a:r>
              <a:rPr lang="en-GB" sz="2800" dirty="0" smtClean="0"/>
              <a:t>Help inform others</a:t>
            </a:r>
          </a:p>
          <a:p>
            <a:r>
              <a:rPr lang="en-GB" sz="2800" dirty="0" smtClean="0"/>
              <a:t>Challenge illusive language</a:t>
            </a:r>
          </a:p>
          <a:p>
            <a:r>
              <a:rPr lang="en-GB" sz="2800" dirty="0" smtClean="0"/>
              <a:t>Ensure elderly, </a:t>
            </a:r>
            <a:r>
              <a:rPr lang="en-GB" sz="2800" dirty="0" err="1" smtClean="0"/>
              <a:t>sick,terminally</a:t>
            </a:r>
            <a:r>
              <a:rPr lang="en-GB" sz="2800" dirty="0" smtClean="0"/>
              <a:t> ill are getting the best care possible </a:t>
            </a:r>
          </a:p>
          <a:p>
            <a:r>
              <a:rPr lang="en-GB" sz="2800" dirty="0" smtClean="0"/>
              <a:t>Ensure plan of care is not intentionally life ending</a:t>
            </a:r>
          </a:p>
          <a:p>
            <a:r>
              <a:rPr lang="en-GB" sz="2800" dirty="0" smtClean="0"/>
              <a:t>Every human person is deserving of love, dignity and care</a:t>
            </a:r>
          </a:p>
          <a:p>
            <a:endParaRPr lang="en-GB" dirty="0" smtClean="0"/>
          </a:p>
          <a:p>
            <a:endParaRPr lang="en-GB" dirty="0" smtClean="0"/>
          </a:p>
          <a:p>
            <a:endParaRPr lang="en-GB" dirty="0"/>
          </a:p>
        </p:txBody>
      </p:sp>
    </p:spTree>
    <p:extLst>
      <p:ext uri="{BB962C8B-B14F-4D97-AF65-F5344CB8AC3E}">
        <p14:creationId xmlns:p14="http://schemas.microsoft.com/office/powerpoint/2010/main" val="1863211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655093"/>
            <a:ext cx="8957985" cy="5386269"/>
          </a:xfrm>
        </p:spPr>
        <p:txBody>
          <a:bodyPr>
            <a:normAutofit lnSpcReduction="10000"/>
          </a:bodyPr>
          <a:lstStyle/>
          <a:p>
            <a:pPr marL="0" indent="0">
              <a:buNone/>
            </a:pPr>
            <a:endParaRPr lang="en-GB" dirty="0"/>
          </a:p>
          <a:p>
            <a:pPr marL="0" indent="0" algn="ctr">
              <a:buNone/>
            </a:pPr>
            <a:r>
              <a:rPr lang="en-GB" sz="2400" dirty="0" smtClean="0"/>
              <a:t>“</a:t>
            </a:r>
            <a:r>
              <a:rPr lang="en-GB" sz="2400" i="1" dirty="0" smtClean="0"/>
              <a:t>In </a:t>
            </a:r>
            <a:r>
              <a:rPr lang="en-GB" sz="2400" i="1" dirty="0"/>
              <a:t>a society that is deeply uncomfortable with incapacity and disability, and sees ageing only as a terrible decline, legalising euthanasia would be a sinister victory for the forces of Western individualism, one which will tear at the fabric of our collective humanity and our responsibility to the greater good</a:t>
            </a:r>
            <a:r>
              <a:rPr lang="en-GB" sz="2400" i="1" dirty="0" smtClean="0"/>
              <a:t>.”</a:t>
            </a:r>
            <a:endParaRPr lang="en-GB" sz="2400" i="1" dirty="0"/>
          </a:p>
          <a:p>
            <a:r>
              <a:rPr lang="en-GB" sz="2400" i="1" dirty="0"/>
              <a:t>Because, ultimately, the assisted dying legislation creates different categories of human life: some worth living, some not. It's a law not about how people should die, but about whether people should live - and the state should have no say in that</a:t>
            </a:r>
            <a:r>
              <a:rPr lang="en-GB" sz="2400" i="1" dirty="0" smtClean="0"/>
              <a:t>.”</a:t>
            </a:r>
            <a:endParaRPr lang="en-GB" sz="2400" i="1" dirty="0"/>
          </a:p>
          <a:p>
            <a:r>
              <a:rPr lang="en-GB" sz="2400" smtClean="0"/>
              <a:t>Assisted </a:t>
            </a:r>
            <a:r>
              <a:rPr lang="en-GB" sz="2400" dirty="0" smtClean="0"/>
              <a:t>Dying </a:t>
            </a:r>
            <a:r>
              <a:rPr lang="en-GB" sz="2400" dirty="0"/>
              <a:t>L</a:t>
            </a:r>
            <a:r>
              <a:rPr lang="en-GB" sz="2400" dirty="0" smtClean="0"/>
              <a:t>egislation </a:t>
            </a:r>
            <a:r>
              <a:rPr lang="en-GB" sz="2400" dirty="0"/>
              <a:t>C</a:t>
            </a:r>
            <a:r>
              <a:rPr lang="en-GB" sz="2400" dirty="0" smtClean="0"/>
              <a:t>reates Different </a:t>
            </a:r>
            <a:r>
              <a:rPr lang="en-GB" sz="2400" dirty="0"/>
              <a:t>C</a:t>
            </a:r>
            <a:r>
              <a:rPr lang="en-GB" sz="2400" dirty="0" smtClean="0"/>
              <a:t>ategories </a:t>
            </a:r>
            <a:r>
              <a:rPr lang="en-GB" sz="2400" dirty="0"/>
              <a:t>of </a:t>
            </a:r>
            <a:r>
              <a:rPr lang="en-GB" sz="2400" dirty="0" smtClean="0"/>
              <a:t>Human </a:t>
            </a:r>
            <a:r>
              <a:rPr lang="en-GB" sz="2400" dirty="0"/>
              <a:t>L</a:t>
            </a:r>
            <a:r>
              <a:rPr lang="en-GB" sz="2400" dirty="0" smtClean="0"/>
              <a:t>ife</a:t>
            </a:r>
            <a:r>
              <a:rPr lang="en-GB" sz="2400" dirty="0"/>
              <a:t>' by Emma Dawson </a:t>
            </a:r>
            <a:r>
              <a:rPr lang="en-GB" sz="2400" u="sng" dirty="0" smtClean="0"/>
              <a:t>2017</a:t>
            </a:r>
            <a:endParaRPr lang="en-GB" sz="2400" dirty="0"/>
          </a:p>
          <a:p>
            <a:endParaRPr lang="en-GB" dirty="0"/>
          </a:p>
        </p:txBody>
      </p:sp>
    </p:spTree>
    <p:extLst>
      <p:ext uri="{BB962C8B-B14F-4D97-AF65-F5344CB8AC3E}">
        <p14:creationId xmlns:p14="http://schemas.microsoft.com/office/powerpoint/2010/main" val="2489380173"/>
      </p:ext>
    </p:extLst>
  </p:cSld>
  <p:clrMapOvr>
    <a:masterClrMapping/>
  </p:clrMapOvr>
</p:sld>
</file>

<file path=ppt/theme/theme1.xml><?xml version="1.0" encoding="utf-8"?>
<a:theme xmlns:a="http://schemas.openxmlformats.org/drawingml/2006/main" name="Face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3770</TotalTime>
  <Words>1051</Words>
  <Application>Microsoft Office PowerPoint</Application>
  <PresentationFormat>Widescreen</PresentationFormat>
  <Paragraphs>88</Paragraphs>
  <Slides>22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Trebuchet MS</vt:lpstr>
      <vt:lpstr>Wingdings 3</vt:lpstr>
      <vt:lpstr>Facet</vt:lpstr>
      <vt:lpstr>Euthanasia &amp; Assisted dying- The slippery slope </vt:lpstr>
      <vt:lpstr>The ‘Right to Die’ Movement</vt:lpstr>
      <vt:lpstr>Persuasive language &amp;  Assurances</vt:lpstr>
      <vt:lpstr>PowerPoint Presentation</vt:lpstr>
      <vt:lpstr>PowerPoint Presentation</vt:lpstr>
      <vt:lpstr>The Slippery Slope</vt:lpstr>
      <vt:lpstr>The Quebec Experience</vt:lpstr>
      <vt:lpstr>Quebec – The Practical Consequences</vt:lpstr>
      <vt:lpstr>PowerPoint Presentation</vt:lpstr>
      <vt:lpstr>What They Say….</vt:lpstr>
      <vt:lpstr>The Chill Factor – Law &amp; Culture</vt:lpstr>
      <vt:lpstr>No Questions Asked – Inadequate safeguards</vt:lpstr>
      <vt:lpstr>Dignitas – Facility Switzerland</vt:lpstr>
      <vt:lpstr>Dignitas, Switzerland</vt:lpstr>
      <vt:lpstr>The Chilling Facts </vt:lpstr>
      <vt:lpstr>Law Expands Rapidly</vt:lpstr>
      <vt:lpstr>Challenges to UK Law</vt:lpstr>
      <vt:lpstr>Law changes Culture of Care </vt:lpstr>
      <vt:lpstr>The Slippery Slope: Eugenics</vt:lpstr>
      <vt:lpstr>Does Indirect or Passive Euthanasia Exist in Northern Ireland?</vt:lpstr>
      <vt:lpstr>What we can do.</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slippery slope</dc:title>
  <dc:creator>T Harkin</dc:creator>
  <cp:lastModifiedBy>T Harkin</cp:lastModifiedBy>
  <cp:revision>98</cp:revision>
  <dcterms:created xsi:type="dcterms:W3CDTF">2018-03-16T11:38:43Z</dcterms:created>
  <dcterms:modified xsi:type="dcterms:W3CDTF">2018-03-24T04:09:25Z</dcterms:modified>
</cp:coreProperties>
</file>